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2" r:id="rId1"/>
  </p:sldMasterIdLst>
  <p:notesMasterIdLst>
    <p:notesMasterId r:id="rId28"/>
  </p:notes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3" r:id="rId20"/>
    <p:sldId id="274" r:id="rId21"/>
    <p:sldId id="276" r:id="rId22"/>
    <p:sldId id="277" r:id="rId23"/>
    <p:sldId id="278" r:id="rId24"/>
    <p:sldId id="279" r:id="rId25"/>
    <p:sldId id="280" r:id="rId26"/>
    <p:sldId id="281" r:id="rId27"/>
  </p:sldIdLst>
  <p:sldSz cx="9144000" cy="5143500" type="screen16x9"/>
  <p:notesSz cx="6858000" cy="9144000"/>
  <p:embeddedFontLst>
    <p:embeddedFont>
      <p:font typeface="Amatic SC" panose="020B0604020202020204" charset="-79"/>
      <p:regular r:id="rId29"/>
      <p:bold r:id="rId30"/>
    </p:embeddedFont>
    <p:embeddedFont>
      <p:font typeface="Inconsolata" panose="020B0604020202020204" charset="0"/>
      <p:regular r:id="rId31"/>
      <p:bold r:id="rId32"/>
    </p:embeddedFont>
    <p:embeddedFont>
      <p:font typeface="Roboto" panose="020B0604020202020204" charset="0"/>
      <p:regular r:id="rId33"/>
      <p:bold r:id="rId34"/>
      <p:italic r:id="rId35"/>
      <p:boldItalic r:id="rId36"/>
    </p:embeddedFont>
    <p:embeddedFont>
      <p:font typeface="Roboto Light" panose="020B0604020202020204" charset="0"/>
      <p:regular r:id="rId37"/>
      <p:bold r:id="rId38"/>
      <p:italic r:id="rId39"/>
      <p:boldItalic r:id="rId40"/>
    </p:embeddedFont>
    <p:embeddedFont>
      <p:font typeface="Roboto Medium" panose="020B0604020202020204" charset="0"/>
      <p:regular r:id="rId41"/>
      <p:bold r:id="rId42"/>
      <p:italic r:id="rId43"/>
      <p:boldItalic r:id="rId44"/>
    </p:embeddedFont>
    <p:embeddedFont>
      <p:font typeface="Roboto Thin"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9"/>
    <p:restoredTop sz="79809"/>
  </p:normalViewPr>
  <p:slideViewPr>
    <p:cSldViewPr snapToGrid="0" snapToObjects="1">
      <p:cViewPr varScale="1">
        <p:scale>
          <a:sx n="220" d="100"/>
          <a:sy n="220" d="100"/>
        </p:scale>
        <p:origin x="1330"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4831362597_2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4831362597_2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51c91b662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51c91b662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1c91b662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1c91b662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1c91b662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1c91b662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1c91b662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1c91b662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51c91b6627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51c91b6627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51c91b662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51c91b662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1c91b66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1c91b66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51c91b6627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51c91b6627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1c91b662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1c91b662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1c91b662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1c91b662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83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1c91b66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1c91b66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65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51c91b662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51c91b662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51c91b662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51c91b662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51c91b6627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51c91b6627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1c91b662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1c91b662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1c91b6627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51c91b6627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51c91b6627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51c91b6627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51c91b662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51c91b662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51c91b662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51c91b662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later in the week we'll cover the basics of agile development and testing web apps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1c91b66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1c91b66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1c91b662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1c91b662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51c91b662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51c91b662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AdobeStock_57847954</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1c91b662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1c91b662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shutterstock_1169083885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1c91b662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1c91b662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51c91b662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51c91b662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7" name="Google Shape;1017;p52"/>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8" name="Google Shape;1018;p52"/>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9" name="Google Shape;1019;p52"/>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0" name="Google Shape;1020;p52"/>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4" name="Google Shape;1024;p53"/>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53"/>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6" name="Google Shape;1026;p53"/>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9"/>
        <p:cNvGrpSpPr/>
        <p:nvPr/>
      </p:nvGrpSpPr>
      <p:grpSpPr>
        <a:xfrm>
          <a:off x="0" y="0"/>
          <a:ext cx="0" cy="0"/>
          <a:chOff x="0" y="0"/>
          <a:chExt cx="0" cy="0"/>
        </a:xfrm>
      </p:grpSpPr>
      <p:pic>
        <p:nvPicPr>
          <p:cNvPr id="1030" name="Google Shape;1030;p54"/>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1" name="Google Shape;1031;p54"/>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32"/>
        <p:cNvGrpSpPr/>
        <p:nvPr/>
      </p:nvGrpSpPr>
      <p:grpSpPr>
        <a:xfrm>
          <a:off x="0" y="0"/>
          <a:ext cx="0" cy="0"/>
          <a:chOff x="0" y="0"/>
          <a:chExt cx="0" cy="0"/>
        </a:xfrm>
      </p:grpSpPr>
      <p:pic>
        <p:nvPicPr>
          <p:cNvPr id="1033" name="Google Shape;1033;p5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4" name="Google Shape;1034;p55"/>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6" r:id="rId48"/>
    <p:sldLayoutId id="2147483697" r:id="rId49"/>
    <p:sldLayoutId id="2147483698" r:id="rId50"/>
    <p:sldLayoutId id="2147483699" r:id="rId51"/>
    <p:sldLayoutId id="2147483700" r:id="rId52"/>
    <p:sldLayoutId id="2147483701" r:id="rId53"/>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5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15.1</a:t>
            </a:r>
            <a:endParaRPr/>
          </a:p>
        </p:txBody>
      </p:sp>
      <p:sp>
        <p:nvSpPr>
          <p:cNvPr id="1040" name="Google Shape;1040;p5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Linting and 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137" name="Google Shape;1137;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a:t>
            </a:r>
            <a:r>
              <a:rPr lang="en">
                <a:latin typeface="Roboto Light"/>
                <a:ea typeface="Roboto Light"/>
                <a:cs typeface="Roboto Light"/>
                <a:sym typeface="Roboto Light"/>
              </a:rPr>
              <a:t>Not Required, But Nice to Have</a:t>
            </a:r>
            <a:endParaRPr>
              <a:latin typeface="Roboto Light"/>
              <a:ea typeface="Roboto Light"/>
              <a:cs typeface="Roboto Light"/>
              <a:sym typeface="Roboto Light"/>
            </a:endParaRPr>
          </a:p>
        </p:txBody>
      </p:sp>
      <p:sp>
        <p:nvSpPr>
          <p:cNvPr id="1138" name="Google Shape;1138;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64"/>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4"/>
          <p:cNvSpPr/>
          <p:nvPr/>
        </p:nvSpPr>
        <p:spPr>
          <a:xfrm>
            <a:off x="1352550" y="34617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4"/>
          <p:cNvSpPr txBox="1">
            <a:spLocks noGrp="1"/>
          </p:cNvSpPr>
          <p:nvPr>
            <p:ph type="subTitle" idx="2"/>
          </p:nvPr>
        </p:nvSpPr>
        <p:spPr>
          <a:xfrm>
            <a:off x="-12225" y="17763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Incorporate authentication (JSON Web Tokens, sessions, etc.)</a:t>
            </a:r>
            <a:endParaRPr sz="1800">
              <a:latin typeface="Roboto"/>
              <a:ea typeface="Roboto"/>
              <a:cs typeface="Roboto"/>
              <a:sym typeface="Roboto"/>
            </a:endParaRPr>
          </a:p>
        </p:txBody>
      </p:sp>
      <p:sp>
        <p:nvSpPr>
          <p:cNvPr id="1145" name="Google Shape;1145;p64"/>
          <p:cNvSpPr txBox="1">
            <a:spLocks noGrp="1"/>
          </p:cNvSpPr>
          <p:nvPr>
            <p:ph type="subTitle" idx="3"/>
          </p:nvPr>
        </p:nvSpPr>
        <p:spPr>
          <a:xfrm>
            <a:off x="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Use an existing public dataset to power the database</a:t>
            </a:r>
            <a:endParaRPr sz="1800">
              <a:latin typeface="Roboto"/>
              <a:ea typeface="Roboto"/>
              <a:cs typeface="Roboto"/>
              <a:sym typeface="Roboto"/>
            </a:endParaRPr>
          </a:p>
        </p:txBody>
      </p:sp>
      <p:sp>
        <p:nvSpPr>
          <p:cNvPr id="1146" name="Google Shape;1146;p64"/>
          <p:cNvSpPr txBox="1">
            <a:spLocks noGrp="1"/>
          </p:cNvSpPr>
          <p:nvPr>
            <p:ph type="subTitle" idx="4"/>
          </p:nvPr>
        </p:nvSpPr>
        <p:spPr>
          <a:xfrm>
            <a:off x="-12300" y="34617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Create a strategy for sharing data across team members, e.g., a seed/</a:t>
            </a:r>
            <a:r>
              <a:rPr lang="en" sz="1800" dirty="0" err="1">
                <a:latin typeface="Roboto"/>
                <a:ea typeface="Roboto"/>
                <a:cs typeface="Roboto"/>
                <a:sym typeface="Roboto"/>
              </a:rPr>
              <a:t>schema.sql</a:t>
            </a:r>
            <a:r>
              <a:rPr lang="en" sz="1800" dirty="0">
                <a:latin typeface="Roboto"/>
                <a:ea typeface="Roboto"/>
                <a:cs typeface="Roboto"/>
                <a:sym typeface="Roboto"/>
              </a:rPr>
              <a:t> file</a:t>
            </a:r>
            <a:endParaRPr sz="1800" dirty="0">
              <a:latin typeface="Roboto"/>
              <a:ea typeface="Roboto"/>
              <a:cs typeface="Roboto"/>
              <a:sym typeface="Roboto"/>
            </a:endParaRPr>
          </a:p>
        </p:txBody>
      </p:sp>
      <p:pic>
        <p:nvPicPr>
          <p:cNvPr id="1148" name="Google Shape;1148;p64"/>
          <p:cNvPicPr preferRelativeResize="0"/>
          <p:nvPr/>
        </p:nvPicPr>
        <p:blipFill rotWithShape="1">
          <a:blip r:embed="rId3">
            <a:alphaModFix/>
          </a:blip>
          <a:srcRect t="228" b="238"/>
          <a:stretch/>
        </p:blipFill>
        <p:spPr>
          <a:xfrm>
            <a:off x="429768" y="1769898"/>
            <a:ext cx="785566" cy="606900"/>
          </a:xfrm>
          <a:prstGeom prst="rect">
            <a:avLst/>
          </a:prstGeom>
          <a:noFill/>
          <a:ln>
            <a:noFill/>
          </a:ln>
        </p:spPr>
      </p:pic>
      <p:pic>
        <p:nvPicPr>
          <p:cNvPr id="1149" name="Google Shape;1149;p64"/>
          <p:cNvPicPr preferRelativeResize="0"/>
          <p:nvPr/>
        </p:nvPicPr>
        <p:blipFill rotWithShape="1">
          <a:blip r:embed="rId3">
            <a:alphaModFix/>
          </a:blip>
          <a:srcRect t="228" b="238"/>
          <a:stretch/>
        </p:blipFill>
        <p:spPr>
          <a:xfrm>
            <a:off x="432306" y="3459373"/>
            <a:ext cx="785566" cy="606900"/>
          </a:xfrm>
          <a:prstGeom prst="rect">
            <a:avLst/>
          </a:prstGeom>
          <a:noFill/>
          <a:ln>
            <a:noFill/>
          </a:ln>
        </p:spPr>
      </p:pic>
      <p:pic>
        <p:nvPicPr>
          <p:cNvPr id="1150" name="Google Shape;1150;p64"/>
          <p:cNvPicPr preferRelativeResize="0"/>
          <p:nvPr/>
        </p:nvPicPr>
        <p:blipFill rotWithShape="1">
          <a:blip r:embed="rId4">
            <a:alphaModFix/>
          </a:blip>
          <a:srcRect t="1830" b="1830"/>
          <a:stretch/>
        </p:blipFill>
        <p:spPr>
          <a:xfrm>
            <a:off x="429768" y="2625061"/>
            <a:ext cx="785567" cy="60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Presentation Requirements</a:t>
            </a:r>
            <a:endParaRPr/>
          </a:p>
        </p:txBody>
      </p:sp>
      <p:sp>
        <p:nvSpPr>
          <p:cNvPr id="1156" name="Google Shape;115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Your </a:t>
            </a:r>
            <a:r>
              <a:rPr lang="en">
                <a:solidFill>
                  <a:schemeClr val="dk1"/>
                </a:solidFill>
              </a:rPr>
              <a:t>formal, </a:t>
            </a:r>
            <a:r>
              <a:rPr lang="en"/>
              <a:t>10-minute presentation must include: </a:t>
            </a:r>
            <a:endParaRPr/>
          </a:p>
        </p:txBody>
      </p:sp>
      <p:sp>
        <p:nvSpPr>
          <p:cNvPr id="1157" name="Google Shape;1157;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58" name="Google Shape;1158;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9" name="Google Shape;1159;p6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txBox="1">
            <a:spLocks noGrp="1"/>
          </p:cNvSpPr>
          <p:nvPr>
            <p:ph type="subTitle" idx="1"/>
          </p:nvPr>
        </p:nvSpPr>
        <p:spPr>
          <a:xfrm>
            <a:off x="0" y="11753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dirty="0">
                <a:latin typeface="Roboto"/>
                <a:ea typeface="Roboto"/>
                <a:cs typeface="Roboto"/>
                <a:sym typeface="Roboto"/>
              </a:rPr>
              <a:t>Your application’s overall concept</a:t>
            </a:r>
            <a:endParaRPr sz="2000" dirty="0">
              <a:latin typeface="Roboto"/>
              <a:ea typeface="Roboto"/>
              <a:cs typeface="Roboto"/>
              <a:sym typeface="Roboto"/>
            </a:endParaRPr>
          </a:p>
        </p:txBody>
      </p:sp>
      <p:sp>
        <p:nvSpPr>
          <p:cNvPr id="1161" name="Google Shape;1161;p6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62" name="Google Shape;1162;p65"/>
          <p:cNvSpPr txBox="1">
            <a:spLocks noGrp="1"/>
          </p:cNvSpPr>
          <p:nvPr>
            <p:ph type="subTitle" idx="2"/>
          </p:nvPr>
        </p:nvSpPr>
        <p:spPr>
          <a:xfrm>
            <a:off x="250" y="16979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The motivation for your application’s development</a:t>
            </a:r>
            <a:endParaRPr sz="2000">
              <a:latin typeface="Roboto"/>
              <a:ea typeface="Roboto"/>
              <a:cs typeface="Roboto"/>
              <a:sym typeface="Roboto"/>
            </a:endParaRPr>
          </a:p>
        </p:txBody>
      </p:sp>
      <p:sp>
        <p:nvSpPr>
          <p:cNvPr id="1163" name="Google Shape;1163;p6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5"/>
          <p:cNvSpPr txBox="1">
            <a:spLocks noGrp="1"/>
          </p:cNvSpPr>
          <p:nvPr>
            <p:ph type="subTitle" idx="3"/>
          </p:nvPr>
        </p:nvSpPr>
        <p:spPr>
          <a:xfrm>
            <a:off x="0" y="22211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Your design process</a:t>
            </a:r>
            <a:endParaRPr sz="2000">
              <a:latin typeface="Roboto"/>
              <a:ea typeface="Roboto"/>
              <a:cs typeface="Roboto"/>
              <a:sym typeface="Roboto"/>
            </a:endParaRPr>
          </a:p>
        </p:txBody>
      </p:sp>
      <p:sp>
        <p:nvSpPr>
          <p:cNvPr id="1165" name="Google Shape;1165;p6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66" name="Google Shape;1166;p65"/>
          <p:cNvSpPr txBox="1">
            <a:spLocks noGrp="1"/>
          </p:cNvSpPr>
          <p:nvPr>
            <p:ph type="subTitle" idx="4"/>
          </p:nvPr>
        </p:nvSpPr>
        <p:spPr>
          <a:xfrm>
            <a:off x="-250" y="2743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Technologies used (and a brief description of how they work)</a:t>
            </a:r>
            <a:endParaRPr sz="2000">
              <a:latin typeface="Roboto"/>
              <a:ea typeface="Roboto"/>
              <a:cs typeface="Roboto"/>
              <a:sym typeface="Roboto"/>
            </a:endParaRPr>
          </a:p>
        </p:txBody>
      </p:sp>
      <p:sp>
        <p:nvSpPr>
          <p:cNvPr id="1167" name="Google Shape;1167;p6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txBox="1">
            <a:spLocks noGrp="1"/>
          </p:cNvSpPr>
          <p:nvPr>
            <p:ph type="subTitle" idx="5"/>
          </p:nvPr>
        </p:nvSpPr>
        <p:spPr>
          <a:xfrm>
            <a:off x="0" y="326635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A demonstration of the application’s functionality</a:t>
            </a:r>
            <a:endParaRPr sz="2000">
              <a:latin typeface="Roboto"/>
              <a:ea typeface="Roboto"/>
              <a:cs typeface="Roboto"/>
              <a:sym typeface="Roboto"/>
            </a:endParaRPr>
          </a:p>
        </p:txBody>
      </p:sp>
      <p:sp>
        <p:nvSpPr>
          <p:cNvPr id="1169" name="Google Shape;1169;p6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txBox="1">
            <a:spLocks noGrp="1"/>
          </p:cNvSpPr>
          <p:nvPr>
            <p:ph type="subTitle" idx="6"/>
          </p:nvPr>
        </p:nvSpPr>
        <p:spPr>
          <a:xfrm>
            <a:off x="-50" y="3788975"/>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Directions for future development</a:t>
            </a:r>
            <a:endParaRPr sz="2000">
              <a:latin typeface="Roboto"/>
              <a:ea typeface="Roboto"/>
              <a:cs typeface="Roboto"/>
              <a:sym typeface="Roboto"/>
            </a:endParaRPr>
          </a:p>
        </p:txBody>
      </p:sp>
      <p:sp>
        <p:nvSpPr>
          <p:cNvPr id="1171" name="Google Shape;1171;p6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5"/>
          <p:cNvSpPr txBox="1">
            <a:spLocks noGrp="1"/>
          </p:cNvSpPr>
          <p:nvPr>
            <p:ph type="subTitle" idx="7"/>
          </p:nvPr>
        </p:nvSpPr>
        <p:spPr>
          <a:xfrm>
            <a:off x="25" y="4337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Clr>
                <a:srgbClr val="000000"/>
              </a:buClr>
              <a:buSzPts val="1100"/>
              <a:buFont typeface="Arial"/>
              <a:buNone/>
            </a:pPr>
            <a:r>
              <a:rPr lang="en" sz="2000">
                <a:latin typeface="Roboto"/>
                <a:ea typeface="Roboto"/>
                <a:cs typeface="Roboto"/>
                <a:sym typeface="Roboto"/>
              </a:rPr>
              <a:t>Sometimes, talking intelligently about tech &gt; doing tech.</a:t>
            </a:r>
            <a:endParaRPr sz="2000">
              <a:latin typeface="Roboto"/>
              <a:ea typeface="Roboto"/>
              <a:cs typeface="Roboto"/>
              <a:sym typeface="Roboto"/>
            </a:endParaRPr>
          </a:p>
        </p:txBody>
      </p:sp>
      <p:pic>
        <p:nvPicPr>
          <p:cNvPr id="1173" name="Google Shape;1173;p65"/>
          <p:cNvPicPr preferRelativeResize="0"/>
          <p:nvPr/>
        </p:nvPicPr>
        <p:blipFill rotWithShape="1">
          <a:blip r:embed="rId3">
            <a:alphaModFix/>
          </a:blip>
          <a:srcRect t="1830" b="1830"/>
          <a:stretch/>
        </p:blipFill>
        <p:spPr>
          <a:xfrm>
            <a:off x="429768" y="1171588"/>
            <a:ext cx="521208" cy="396118"/>
          </a:xfrm>
          <a:prstGeom prst="rect">
            <a:avLst/>
          </a:prstGeom>
          <a:noFill/>
          <a:ln>
            <a:noFill/>
          </a:ln>
        </p:spPr>
      </p:pic>
      <p:pic>
        <p:nvPicPr>
          <p:cNvPr id="1174" name="Google Shape;1174;p65"/>
          <p:cNvPicPr preferRelativeResize="0"/>
          <p:nvPr/>
        </p:nvPicPr>
        <p:blipFill rotWithShape="1">
          <a:blip r:embed="rId4">
            <a:alphaModFix/>
          </a:blip>
          <a:srcRect t="1047" b="1037"/>
          <a:stretch/>
        </p:blipFill>
        <p:spPr>
          <a:xfrm>
            <a:off x="429768" y="1709650"/>
            <a:ext cx="521208" cy="396118"/>
          </a:xfrm>
          <a:prstGeom prst="rect">
            <a:avLst/>
          </a:prstGeom>
          <a:noFill/>
          <a:ln>
            <a:noFill/>
          </a:ln>
        </p:spPr>
      </p:pic>
      <p:pic>
        <p:nvPicPr>
          <p:cNvPr id="1175" name="Google Shape;1175;p65"/>
          <p:cNvPicPr preferRelativeResize="0"/>
          <p:nvPr/>
        </p:nvPicPr>
        <p:blipFill rotWithShape="1">
          <a:blip r:embed="rId3">
            <a:alphaModFix/>
          </a:blip>
          <a:srcRect t="1830" b="1830"/>
          <a:stretch/>
        </p:blipFill>
        <p:spPr>
          <a:xfrm>
            <a:off x="429768" y="2205600"/>
            <a:ext cx="521208" cy="396118"/>
          </a:xfrm>
          <a:prstGeom prst="rect">
            <a:avLst/>
          </a:prstGeom>
          <a:noFill/>
          <a:ln>
            <a:noFill/>
          </a:ln>
        </p:spPr>
      </p:pic>
      <p:pic>
        <p:nvPicPr>
          <p:cNvPr id="1176" name="Google Shape;1176;p65"/>
          <p:cNvPicPr preferRelativeResize="0"/>
          <p:nvPr/>
        </p:nvPicPr>
        <p:blipFill rotWithShape="1">
          <a:blip r:embed="rId4">
            <a:alphaModFix/>
          </a:blip>
          <a:srcRect t="1047" b="1037"/>
          <a:stretch/>
        </p:blipFill>
        <p:spPr>
          <a:xfrm>
            <a:off x="429768" y="2755163"/>
            <a:ext cx="521208" cy="396118"/>
          </a:xfrm>
          <a:prstGeom prst="rect">
            <a:avLst/>
          </a:prstGeom>
          <a:noFill/>
          <a:ln>
            <a:noFill/>
          </a:ln>
        </p:spPr>
      </p:pic>
      <p:pic>
        <p:nvPicPr>
          <p:cNvPr id="1177" name="Google Shape;1177;p65"/>
          <p:cNvPicPr preferRelativeResize="0"/>
          <p:nvPr/>
        </p:nvPicPr>
        <p:blipFill rotWithShape="1">
          <a:blip r:embed="rId3">
            <a:alphaModFix/>
          </a:blip>
          <a:srcRect t="1830" b="1830"/>
          <a:stretch/>
        </p:blipFill>
        <p:spPr>
          <a:xfrm>
            <a:off x="429768" y="3277788"/>
            <a:ext cx="521208" cy="396118"/>
          </a:xfrm>
          <a:prstGeom prst="rect">
            <a:avLst/>
          </a:prstGeom>
          <a:noFill/>
          <a:ln>
            <a:noFill/>
          </a:ln>
        </p:spPr>
      </p:pic>
      <p:pic>
        <p:nvPicPr>
          <p:cNvPr id="1178" name="Google Shape;1178;p65"/>
          <p:cNvPicPr preferRelativeResize="0"/>
          <p:nvPr/>
        </p:nvPicPr>
        <p:blipFill rotWithShape="1">
          <a:blip r:embed="rId4">
            <a:alphaModFix/>
          </a:blip>
          <a:srcRect t="1380" b="1390"/>
          <a:stretch/>
        </p:blipFill>
        <p:spPr>
          <a:xfrm>
            <a:off x="429768" y="3794760"/>
            <a:ext cx="520980" cy="393192"/>
          </a:xfrm>
          <a:prstGeom prst="rect">
            <a:avLst/>
          </a:prstGeom>
          <a:noFill/>
          <a:ln>
            <a:noFill/>
          </a:ln>
        </p:spPr>
      </p:pic>
      <p:pic>
        <p:nvPicPr>
          <p:cNvPr id="1179" name="Google Shape;1179;p65"/>
          <p:cNvPicPr preferRelativeResize="0"/>
          <p:nvPr/>
        </p:nvPicPr>
        <p:blipFill rotWithShape="1">
          <a:blip r:embed="rId3">
            <a:alphaModFix/>
          </a:blip>
          <a:srcRect t="1830" b="1830"/>
          <a:stretch/>
        </p:blipFill>
        <p:spPr>
          <a:xfrm>
            <a:off x="429768" y="4343400"/>
            <a:ext cx="520979" cy="393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Metrics</a:t>
            </a:r>
            <a:endParaRPr/>
          </a:p>
        </p:txBody>
      </p:sp>
      <p:sp>
        <p:nvSpPr>
          <p:cNvPr id="1185" name="Google Shape;1185;p6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1186" name="Google Shape;1186;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7" name="Google Shape;1187;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Metrics</a:t>
            </a:r>
            <a:endParaRPr/>
          </a:p>
        </p:txBody>
      </p:sp>
      <p:sp>
        <p:nvSpPr>
          <p:cNvPr id="1193" name="Google Shape;119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1194" name="Google Shape;1194;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 2 will be assessed on the following: </a:t>
            </a:r>
            <a:endParaRPr/>
          </a:p>
        </p:txBody>
      </p:sp>
      <p:sp>
        <p:nvSpPr>
          <p:cNvPr id="1196" name="Google Shape;1196;p67"/>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Concept</a:t>
            </a:r>
            <a:endParaRPr sz="1800"/>
          </a:p>
        </p:txBody>
      </p:sp>
      <p:sp>
        <p:nvSpPr>
          <p:cNvPr id="1197" name="Google Shape;1197;p67"/>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Design</a:t>
            </a:r>
            <a:endParaRPr sz="1800"/>
          </a:p>
        </p:txBody>
      </p:sp>
      <p:sp>
        <p:nvSpPr>
          <p:cNvPr id="1198" name="Google Shape;1198;p67"/>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Functionality</a:t>
            </a:r>
            <a:endParaRPr sz="1800"/>
          </a:p>
        </p:txBody>
      </p:sp>
      <p:sp>
        <p:nvSpPr>
          <p:cNvPr id="1199" name="Google Shape;1199;p67"/>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Collaboration</a:t>
            </a:r>
            <a:endParaRPr sz="1800"/>
          </a:p>
        </p:txBody>
      </p:sp>
      <p:sp>
        <p:nvSpPr>
          <p:cNvPr id="1200" name="Google Shape;1200;p67"/>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Presentation</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dirty="0"/>
              <a:t>Group Activity: </a:t>
            </a:r>
            <a:br>
              <a:rPr lang="en" sz="3000" b="1" dirty="0"/>
            </a:br>
            <a:r>
              <a:rPr lang="en" sz="3000" dirty="0">
                <a:latin typeface="Roboto Light"/>
                <a:ea typeface="Roboto Light"/>
                <a:cs typeface="Roboto Light"/>
                <a:sym typeface="Roboto Light"/>
              </a:rPr>
              <a:t>Create a Repository</a:t>
            </a:r>
            <a:endParaRPr sz="3000" dirty="0">
              <a:latin typeface="Roboto Light"/>
              <a:ea typeface="Roboto Light"/>
              <a:cs typeface="Roboto Light"/>
              <a:sym typeface="Roboto Light"/>
            </a:endParaRPr>
          </a:p>
          <a:p>
            <a:pPr marL="0" lvl="0" indent="0" algn="l" rtl="0">
              <a:spcBef>
                <a:spcPts val="800"/>
              </a:spcBef>
              <a:spcAft>
                <a:spcPts val="0"/>
              </a:spcAft>
              <a:buNone/>
            </a:pPr>
            <a:r>
              <a:rPr lang="en" sz="1800" dirty="0">
                <a:latin typeface="Roboto Light"/>
                <a:ea typeface="Roboto Light"/>
                <a:cs typeface="Roboto Light"/>
                <a:sym typeface="Roboto Light"/>
              </a:rPr>
              <a:t>Work with your project group to create project repos in GitHub and invite each other as collaborators.</a:t>
            </a:r>
            <a:endParaRPr sz="1800" dirty="0">
              <a:latin typeface="Roboto Light"/>
              <a:ea typeface="Roboto Light"/>
              <a:cs typeface="Roboto Light"/>
              <a:sym typeface="Roboto Light"/>
            </a:endParaRPr>
          </a:p>
        </p:txBody>
      </p:sp>
      <p:sp>
        <p:nvSpPr>
          <p:cNvPr id="1206" name="Google Shape;120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
        <p:nvSpPr>
          <p:cNvPr id="1207" name="Google Shape;1207;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6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6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
        <p:nvSpPr>
          <p:cNvPr id="1214" name="Google Shape;1214;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5" name="Google Shape;1215;p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Linting</a:t>
            </a:r>
            <a:endParaRPr/>
          </a:p>
        </p:txBody>
      </p:sp>
      <p:sp>
        <p:nvSpPr>
          <p:cNvPr id="1216" name="Google Shape;1216;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0"/>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Light"/>
                <a:ea typeface="Roboto Light"/>
                <a:cs typeface="Roboto Light"/>
                <a:sym typeface="Roboto Light"/>
              </a:rPr>
              <a:t>What is a </a:t>
            </a:r>
            <a:r>
              <a:rPr lang="en" b="1" dirty="0">
                <a:latin typeface="Roboto"/>
                <a:ea typeface="Roboto"/>
                <a:cs typeface="Roboto"/>
                <a:sym typeface="Roboto"/>
              </a:rPr>
              <a:t>linter</a:t>
            </a:r>
            <a:r>
              <a:rPr lang="en" dirty="0">
                <a:latin typeface="Roboto Light"/>
                <a:ea typeface="Roboto Light"/>
                <a:cs typeface="Roboto Light"/>
                <a:sym typeface="Roboto Light"/>
              </a:rPr>
              <a:t>? </a:t>
            </a:r>
            <a:br>
              <a:rPr lang="en" dirty="0">
                <a:latin typeface="Roboto Light"/>
                <a:ea typeface="Roboto Light"/>
                <a:cs typeface="Roboto Light"/>
                <a:sym typeface="Roboto Light"/>
              </a:rPr>
            </a:br>
            <a:r>
              <a:rPr lang="en" dirty="0">
                <a:latin typeface="Roboto Light"/>
                <a:ea typeface="Roboto Light"/>
                <a:cs typeface="Roboto Light"/>
                <a:sym typeface="Roboto Light"/>
              </a:rPr>
              <a:t>Why would we use one?</a:t>
            </a:r>
            <a:endParaRPr dirty="0">
              <a:latin typeface="Roboto Light"/>
              <a:ea typeface="Roboto Light"/>
              <a:cs typeface="Roboto Light"/>
              <a:sym typeface="Roboto Light"/>
            </a:endParaRPr>
          </a:p>
        </p:txBody>
      </p:sp>
      <p:sp>
        <p:nvSpPr>
          <p:cNvPr id="1222" name="Google Shape;122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
        <p:nvSpPr>
          <p:cNvPr id="1223" name="Google Shape;122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Linter</a:t>
            </a:r>
            <a:endParaRPr/>
          </a:p>
        </p:txBody>
      </p:sp>
      <p:sp>
        <p:nvSpPr>
          <p:cNvPr id="1229" name="Google Shape;122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
        <p:nvSpPr>
          <p:cNvPr id="1230" name="Google Shape;1230;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1" name="Google Shape;123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232" name="Google Shape;1232;p71"/>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500"/>
              <a:t>A </a:t>
            </a:r>
            <a:r>
              <a:rPr lang="en" sz="1500" b="1"/>
              <a:t>linter</a:t>
            </a:r>
            <a:r>
              <a:rPr lang="en" sz="1500"/>
              <a:t> is a tool that we can use to analyze our code for potential errors as we’re writing it. Linters can also be used to enforce particular styles of coding based on rules we can turn on or off.</a:t>
            </a:r>
            <a:endParaRPr sz="1500"/>
          </a:p>
        </p:txBody>
      </p:sp>
      <p:sp>
        <p:nvSpPr>
          <p:cNvPr id="1233" name="Google Shape;1233;p71"/>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400" b="1"/>
              <a:t>What is a JavaScript linter?</a:t>
            </a:r>
            <a:endParaRPr sz="1400" b="1"/>
          </a:p>
        </p:txBody>
      </p:sp>
      <p:sp>
        <p:nvSpPr>
          <p:cNvPr id="1234" name="Google Shape;1234;p71"/>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500"/>
              <a:t>Linters help teams write more consistent and readable code according to what they consider best practices. Linters also help identify potential errors before code is even run, thus improving overall code quality.</a:t>
            </a:r>
            <a:endParaRPr sz="1500"/>
          </a:p>
        </p:txBody>
      </p:sp>
      <p:sp>
        <p:nvSpPr>
          <p:cNvPr id="1235" name="Google Shape;1235;p71"/>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400" b="1"/>
              <a:t>Why would we use a linter? </a:t>
            </a:r>
            <a:endParaRPr sz="14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1" name="Google Shape;124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242" name="Google Shape;1242;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B05B0683-4FE0-744C-A3B4-2E6BF01A85E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D7953D0-854F-A849-9B24-1EAD82784B7D}"/>
              </a:ext>
            </a:extLst>
          </p:cNvPr>
          <p:cNvPicPr>
            <a:picLocks noChangeAspect="1"/>
          </p:cNvPicPr>
          <p:nvPr/>
        </p:nvPicPr>
        <p:blipFill>
          <a:blip r:embed="rId3"/>
          <a:stretch>
            <a:fillRect/>
          </a:stretch>
        </p:blipFill>
        <p:spPr>
          <a:xfrm>
            <a:off x="0" y="283651"/>
            <a:ext cx="9144000" cy="45761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72"/>
          <p:cNvSpPr txBox="1">
            <a:spLocks noGrp="1"/>
          </p:cNvSpPr>
          <p:nvPr>
            <p:ph type="title"/>
          </p:nvPr>
        </p:nvSpPr>
        <p:spPr>
          <a:xfrm>
            <a:off x="2544050" y="1545675"/>
            <a:ext cx="54156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Light"/>
                <a:ea typeface="Roboto Light"/>
                <a:cs typeface="Roboto Light"/>
                <a:sym typeface="Roboto Light"/>
              </a:rPr>
              <a:t>There are several libraries available for linting JavaScript code, but ESLint, the one we’ll be working with, is the most popular: </a:t>
            </a:r>
            <a:r>
              <a:rPr lang="en" sz="2400" u="sng">
                <a:solidFill>
                  <a:srgbClr val="0000FF"/>
                </a:solidFill>
                <a:latin typeface="Roboto Light"/>
                <a:ea typeface="Roboto Light"/>
                <a:cs typeface="Roboto Light"/>
                <a:sym typeface="Roboto Light"/>
                <a:hlinkClick r:id="rId3"/>
              </a:rPr>
              <a:t>eslint.org</a:t>
            </a:r>
            <a:endParaRPr sz="2400">
              <a:solidFill>
                <a:srgbClr val="0000FF"/>
              </a:solidFill>
              <a:latin typeface="Roboto Light"/>
              <a:ea typeface="Roboto Light"/>
              <a:cs typeface="Roboto Light"/>
              <a:sym typeface="Roboto Light"/>
            </a:endParaRPr>
          </a:p>
        </p:txBody>
      </p:sp>
      <p:sp>
        <p:nvSpPr>
          <p:cNvPr id="1241" name="Google Shape;124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42" name="Google Shape;1242;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21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0"/>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latin typeface="Roboto Light"/>
                <a:ea typeface="Roboto Light"/>
                <a:cs typeface="Roboto Light"/>
                <a:sym typeface="Roboto Light"/>
              </a:rPr>
              <a:t>Sit with your Groups!</a:t>
            </a:r>
            <a:endParaRPr sz="6600" dirty="0">
              <a:latin typeface="Roboto Light"/>
              <a:ea typeface="Roboto Light"/>
              <a:cs typeface="Roboto Light"/>
              <a:sym typeface="Roboto Light"/>
            </a:endParaRPr>
          </a:p>
        </p:txBody>
      </p:sp>
      <p:sp>
        <p:nvSpPr>
          <p:cNvPr id="1222" name="Google Shape;122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1223" name="Google Shape;122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92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253"/>
        <p:cNvGrpSpPr/>
        <p:nvPr/>
      </p:nvGrpSpPr>
      <p:grpSpPr>
        <a:xfrm>
          <a:off x="0" y="0"/>
          <a:ext cx="0" cy="0"/>
          <a:chOff x="0" y="0"/>
          <a:chExt cx="0" cy="0"/>
        </a:xfrm>
      </p:grpSpPr>
      <p:sp>
        <p:nvSpPr>
          <p:cNvPr id="1254" name="Google Shape;1254;p7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dirty="0">
                <a:solidFill>
                  <a:schemeClr val="dk1"/>
                </a:solidFill>
              </a:rPr>
              <a:t>Partner Activity: </a:t>
            </a:r>
            <a:br>
              <a:rPr lang="en" sz="3000" b="1" dirty="0">
                <a:solidFill>
                  <a:schemeClr val="dk1"/>
                </a:solidFill>
              </a:rPr>
            </a:br>
            <a:r>
              <a:rPr lang="en" sz="3000" dirty="0">
                <a:solidFill>
                  <a:schemeClr val="dk1"/>
                </a:solidFill>
                <a:latin typeface="Roboto Light"/>
                <a:ea typeface="Roboto Light"/>
                <a:cs typeface="Roboto Light"/>
                <a:sym typeface="Roboto Light"/>
              </a:rPr>
              <a:t>No Lint Example</a:t>
            </a:r>
            <a:endParaRPr sz="3000" dirty="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dirty="0">
                <a:solidFill>
                  <a:schemeClr val="dk1"/>
                </a:solidFill>
                <a:latin typeface="Roboto Light"/>
                <a:ea typeface="Roboto Light"/>
                <a:cs typeface="Roboto Light"/>
                <a:sym typeface="Roboto Light"/>
              </a:rPr>
              <a:t>In this activity, you will examine a JavaScript file without </a:t>
            </a:r>
            <a:r>
              <a:rPr lang="en" sz="1800" dirty="0" err="1">
                <a:solidFill>
                  <a:schemeClr val="dk1"/>
                </a:solidFill>
                <a:latin typeface="Roboto Light"/>
                <a:ea typeface="Roboto Light"/>
                <a:cs typeface="Roboto Light"/>
                <a:sym typeface="Roboto Light"/>
              </a:rPr>
              <a:t>ESLint</a:t>
            </a:r>
            <a:r>
              <a:rPr lang="en" sz="1800" dirty="0">
                <a:solidFill>
                  <a:schemeClr val="dk1"/>
                </a:solidFill>
                <a:latin typeface="Roboto Light"/>
                <a:ea typeface="Roboto Light"/>
                <a:cs typeface="Roboto Light"/>
                <a:sym typeface="Roboto Light"/>
              </a:rPr>
              <a:t> and attempt to identify issues with the code.</a:t>
            </a:r>
            <a:endParaRPr sz="1800" dirty="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dirty="0"/>
          </a:p>
        </p:txBody>
      </p:sp>
      <p:sp>
        <p:nvSpPr>
          <p:cNvPr id="1255" name="Google Shape;12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1256" name="Google Shape;1256;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7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7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269" name="Google Shape;1269;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0" name="Google Shape;1270;p76"/>
          <p:cNvSpPr txBox="1">
            <a:spLocks noGrp="1"/>
          </p:cNvSpPr>
          <p:nvPr>
            <p:ph type="title"/>
          </p:nvPr>
        </p:nvSpPr>
        <p:spPr>
          <a:xfrm>
            <a:off x="274325" y="1859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Travis CI </a:t>
            </a:r>
            <a:br>
              <a:rPr lang="en"/>
            </a:br>
            <a:r>
              <a:rPr lang="en"/>
              <a:t>(Continuous Integration)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Travis CI? </a:t>
            </a:r>
            <a:endParaRPr/>
          </a:p>
        </p:txBody>
      </p:sp>
      <p:sp>
        <p:nvSpPr>
          <p:cNvPr id="1276" name="Google Shape;127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
        <p:nvSpPr>
          <p:cNvPr id="1277" name="Google Shape;1277;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77"/>
          <p:cNvSpPr txBox="1">
            <a:spLocks noGrp="1"/>
          </p:cNvSpPr>
          <p:nvPr>
            <p:ph type="subTitle" idx="1"/>
          </p:nvPr>
        </p:nvSpPr>
        <p:spPr>
          <a:xfrm>
            <a:off x="12300" y="6521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activity, we will set up Travis CI. </a:t>
            </a:r>
            <a:endParaRPr/>
          </a:p>
        </p:txBody>
      </p:sp>
      <p:sp>
        <p:nvSpPr>
          <p:cNvPr id="1279" name="Google Shape;1279;p7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7"/>
          <p:cNvGrpSpPr/>
          <p:nvPr/>
        </p:nvGrpSpPr>
        <p:grpSpPr>
          <a:xfrm>
            <a:off x="457200" y="1378813"/>
            <a:ext cx="776889" cy="621300"/>
            <a:chOff x="457200" y="1378813"/>
            <a:chExt cx="776889" cy="621300"/>
          </a:xfrm>
        </p:grpSpPr>
        <p:sp>
          <p:nvSpPr>
            <p:cNvPr id="1281" name="Google Shape;1281;p77"/>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2" name="Google Shape;1282;p77"/>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77"/>
          <p:cNvGrpSpPr/>
          <p:nvPr/>
        </p:nvGrpSpPr>
        <p:grpSpPr>
          <a:xfrm>
            <a:off x="457200" y="2228725"/>
            <a:ext cx="776889" cy="621300"/>
            <a:chOff x="457200" y="1378813"/>
            <a:chExt cx="776889" cy="621300"/>
          </a:xfrm>
        </p:grpSpPr>
        <p:sp>
          <p:nvSpPr>
            <p:cNvPr id="1284" name="Google Shape;1284;p77"/>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5" name="Google Shape;1285;p77"/>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77"/>
          <p:cNvSpPr txBox="1">
            <a:spLocks noGrp="1"/>
          </p:cNvSpPr>
          <p:nvPr>
            <p:ph type="subTitle" idx="1"/>
          </p:nvPr>
        </p:nvSpPr>
        <p:spPr>
          <a:xfrm>
            <a:off x="1227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Travis prevents any code from being merged into master that doesn’t pass </a:t>
            </a:r>
            <a:r>
              <a:rPr lang="en-US" dirty="0">
                <a:latin typeface="Roboto"/>
                <a:ea typeface="Roboto"/>
                <a:cs typeface="Roboto"/>
                <a:sym typeface="Roboto"/>
              </a:rPr>
              <a:t>our criteria (lint + tests)</a:t>
            </a:r>
            <a:endParaRPr dirty="0">
              <a:latin typeface="Roboto"/>
              <a:ea typeface="Roboto"/>
              <a:cs typeface="Roboto"/>
              <a:sym typeface="Roboto"/>
            </a:endParaRPr>
          </a:p>
        </p:txBody>
      </p:sp>
      <p:sp>
        <p:nvSpPr>
          <p:cNvPr id="1287" name="Google Shape;1287;p77"/>
          <p:cNvSpPr/>
          <p:nvPr/>
        </p:nvSpPr>
        <p:spPr>
          <a:xfrm>
            <a:off x="1352550" y="2231119"/>
            <a:ext cx="7517100" cy="960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txBox="1">
            <a:spLocks noGrp="1"/>
          </p:cNvSpPr>
          <p:nvPr>
            <p:ph type="subTitle" idx="2"/>
          </p:nvPr>
        </p:nvSpPr>
        <p:spPr>
          <a:xfrm>
            <a:off x="-12300" y="2385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Travis runs a check on any branches with pull requests to the master branch. You will only be allowed to merge the code if </a:t>
            </a:r>
            <a:r>
              <a:rPr lang="en-US" sz="1800" dirty="0">
                <a:latin typeface="Roboto"/>
                <a:ea typeface="Roboto"/>
                <a:cs typeface="Roboto"/>
                <a:sym typeface="Roboto"/>
              </a:rPr>
              <a:t>it </a:t>
            </a:r>
            <a:r>
              <a:rPr lang="en" sz="1800" dirty="0">
                <a:latin typeface="Roboto"/>
                <a:ea typeface="Roboto"/>
                <a:cs typeface="Roboto"/>
                <a:sym typeface="Roboto"/>
              </a:rPr>
              <a:t>passes. </a:t>
            </a:r>
            <a:endParaRPr sz="1800" dirty="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7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dirty="0">
                <a:solidFill>
                  <a:schemeClr val="dk1"/>
                </a:solidFill>
              </a:rPr>
              <a:t>Activity: </a:t>
            </a:r>
            <a:r>
              <a:rPr lang="en" sz="3000" dirty="0">
                <a:solidFill>
                  <a:schemeClr val="dk1"/>
                </a:solidFill>
                <a:latin typeface="Roboto Light"/>
                <a:ea typeface="Roboto Light"/>
                <a:cs typeface="Roboto Light"/>
                <a:sym typeface="Roboto Light"/>
              </a:rPr>
              <a:t>Travis CI Setup</a:t>
            </a:r>
            <a:endParaRPr sz="3000" dirty="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dirty="0">
                <a:solidFill>
                  <a:schemeClr val="dk1"/>
                </a:solidFill>
                <a:latin typeface="Roboto Light"/>
                <a:ea typeface="Roboto Light"/>
                <a:cs typeface="Roboto Light"/>
                <a:sym typeface="Roboto Light"/>
              </a:rPr>
              <a:t>In this activity, you will add Travis CI to your project.</a:t>
            </a:r>
            <a:br>
              <a:rPr lang="en" sz="1800" dirty="0">
                <a:solidFill>
                  <a:schemeClr val="dk1"/>
                </a:solidFill>
                <a:latin typeface="Roboto Light"/>
                <a:ea typeface="Roboto Light"/>
                <a:cs typeface="Roboto Light"/>
                <a:sym typeface="Roboto Light"/>
              </a:rPr>
            </a:br>
            <a:br>
              <a:rPr lang="en" sz="1800" dirty="0">
                <a:solidFill>
                  <a:schemeClr val="dk1"/>
                </a:solidFill>
                <a:latin typeface="Roboto Light"/>
                <a:ea typeface="Roboto Light"/>
                <a:cs typeface="Roboto Light"/>
                <a:sym typeface="Roboto Light"/>
              </a:rPr>
            </a:br>
            <a:r>
              <a:rPr lang="en" sz="1800" dirty="0">
                <a:solidFill>
                  <a:schemeClr val="dk1"/>
                </a:solidFill>
                <a:latin typeface="Roboto Light"/>
                <a:ea typeface="Roboto Light"/>
                <a:cs typeface="Roboto Light"/>
                <a:sym typeface="Roboto Light"/>
              </a:rPr>
              <a:t>Once complete, brainstorm with your group on project ideas</a:t>
            </a:r>
            <a:endParaRPr sz="1800" dirty="0">
              <a:solidFill>
                <a:schemeClr val="dk1"/>
              </a:solidFill>
              <a:latin typeface="Roboto Light"/>
              <a:ea typeface="Roboto Light"/>
              <a:cs typeface="Roboto Light"/>
              <a:sym typeface="Roboto Light"/>
            </a:endParaRPr>
          </a:p>
        </p:txBody>
      </p:sp>
      <p:sp>
        <p:nvSpPr>
          <p:cNvPr id="1294" name="Google Shape;129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
        <p:nvSpPr>
          <p:cNvPr id="1295" name="Google Shape;1295;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6" name="Google Shape;1296;p7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300"/>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304"/>
        <p:cNvGrpSpPr/>
        <p:nvPr/>
      </p:nvGrpSpPr>
      <p:grpSpPr>
        <a:xfrm>
          <a:off x="0" y="0"/>
          <a:ext cx="0" cy="0"/>
          <a:chOff x="0" y="0"/>
          <a:chExt cx="0" cy="0"/>
        </a:xfrm>
      </p:grpSpPr>
      <p:sp>
        <p:nvSpPr>
          <p:cNvPr id="1305" name="Google Shape;130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
        <p:nvSpPr>
          <p:cNvPr id="1306" name="Google Shape;1306;p80"/>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Group Challenge: </a:t>
            </a:r>
            <a:br>
              <a:rPr lang="en" sz="3000" b="1">
                <a:solidFill>
                  <a:schemeClr val="dk1"/>
                </a:solidFill>
              </a:rPr>
            </a:br>
            <a:r>
              <a:rPr lang="en" sz="3000">
                <a:latin typeface="Roboto Light"/>
                <a:ea typeface="Roboto Light"/>
                <a:cs typeface="Roboto Light"/>
                <a:sym typeface="Roboto Light"/>
              </a:rPr>
              <a:t>Project Brainstorming</a:t>
            </a:r>
            <a:endParaRPr sz="30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latin typeface="Roboto Light"/>
                <a:ea typeface="Roboto Light"/>
                <a:cs typeface="Roboto Light"/>
                <a:sym typeface="Roboto Light"/>
              </a:rPr>
              <a:t>Work with your group to identify ideas, research APIs, and create project designs.</a:t>
            </a:r>
            <a:endParaRPr sz="18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submit your initial project proposals by the end of class today.</a:t>
            </a:r>
            <a:endParaRPr sz="1800">
              <a:latin typeface="Roboto Light"/>
              <a:ea typeface="Roboto Light"/>
              <a:cs typeface="Roboto Light"/>
              <a:sym typeface="Roboto Light"/>
            </a:endParaRPr>
          </a:p>
          <a:p>
            <a:pPr marL="0" lvl="0" indent="0" algn="l" rtl="0">
              <a:spcBef>
                <a:spcPts val="800"/>
              </a:spcBef>
              <a:spcAft>
                <a:spcPts val="800"/>
              </a:spcAft>
              <a:buNone/>
            </a:pPr>
            <a:endParaRPr sz="3000">
              <a:latin typeface="Roboto Light"/>
              <a:ea typeface="Roboto Light"/>
              <a:cs typeface="Roboto Light"/>
              <a:sym typeface="Roboto Light"/>
            </a:endParaRPr>
          </a:p>
        </p:txBody>
      </p:sp>
      <p:sp>
        <p:nvSpPr>
          <p:cNvPr id="1307" name="Google Shape;1307;p80"/>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69 minutes</a:t>
            </a:r>
            <a:endParaRPr/>
          </a:p>
        </p:txBody>
      </p:sp>
      <p:sp>
        <p:nvSpPr>
          <p:cNvPr id="1308" name="Google Shape;1308;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312"/>
        <p:cNvGrpSpPr/>
        <p:nvPr/>
      </p:nvGrpSpPr>
      <p:grpSpPr>
        <a:xfrm>
          <a:off x="0" y="0"/>
          <a:ext cx="0" cy="0"/>
          <a:chOff x="0" y="0"/>
          <a:chExt cx="0" cy="0"/>
        </a:xfrm>
      </p:grpSpPr>
      <p:sp>
        <p:nvSpPr>
          <p:cNvPr id="1313" name="Google Shape;1313;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
        <p:nvSpPr>
          <p:cNvPr id="1314" name="Google Shape;1314;p81"/>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315" name="Google Shape;1315;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046" name="Google Shape;1046;p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 today’s class, we will cover the following: </a:t>
            </a:r>
            <a:endParaRPr/>
          </a:p>
        </p:txBody>
      </p:sp>
      <p:sp>
        <p:nvSpPr>
          <p:cNvPr id="1047" name="Google Shape;1047;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1048" name="Google Shape;1048;p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9" name="Google Shape;1049;p5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Creating a project repo and adding members as collaborators.</a:t>
            </a:r>
            <a:endParaRPr dirty="0">
              <a:latin typeface="Roboto"/>
              <a:ea typeface="Roboto"/>
              <a:cs typeface="Roboto"/>
              <a:sym typeface="Roboto"/>
            </a:endParaRPr>
          </a:p>
        </p:txBody>
      </p:sp>
      <p:sp>
        <p:nvSpPr>
          <p:cNvPr id="1051" name="Google Shape;1051;p5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Setting up a project with linting and Travis CI</a:t>
            </a:r>
            <a:endParaRPr sz="1800" dirty="0">
              <a:latin typeface="Roboto"/>
              <a:ea typeface="Roboto"/>
              <a:cs typeface="Roboto"/>
              <a:sym typeface="Roboto"/>
            </a:endParaRPr>
          </a:p>
        </p:txBody>
      </p:sp>
      <p:sp>
        <p:nvSpPr>
          <p:cNvPr id="1054" name="Google Shape;1054;p57"/>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Submitting your project proposal (ideas, outlines, APIs) by end of class for feedback</a:t>
            </a:r>
            <a:endParaRPr sz="1800" dirty="0">
              <a:latin typeface="Roboto"/>
              <a:ea typeface="Roboto"/>
              <a:cs typeface="Roboto"/>
              <a:sym typeface="Roboto"/>
            </a:endParaRPr>
          </a:p>
        </p:txBody>
      </p:sp>
      <p:pic>
        <p:nvPicPr>
          <p:cNvPr id="1055" name="Google Shape;1055;p57"/>
          <p:cNvPicPr preferRelativeResize="0"/>
          <p:nvPr/>
        </p:nvPicPr>
        <p:blipFill rotWithShape="1">
          <a:blip r:embed="rId3">
            <a:alphaModFix/>
          </a:blip>
          <a:srcRect t="1830" b="1830"/>
          <a:stretch/>
        </p:blipFill>
        <p:spPr>
          <a:xfrm>
            <a:off x="429768" y="1402811"/>
            <a:ext cx="785567" cy="606900"/>
          </a:xfrm>
          <a:prstGeom prst="rect">
            <a:avLst/>
          </a:prstGeom>
          <a:noFill/>
          <a:ln>
            <a:noFill/>
          </a:ln>
        </p:spPr>
      </p:pic>
      <p:pic>
        <p:nvPicPr>
          <p:cNvPr id="1056" name="Google Shape;1056;p57"/>
          <p:cNvPicPr preferRelativeResize="0"/>
          <p:nvPr/>
        </p:nvPicPr>
        <p:blipFill rotWithShape="1">
          <a:blip r:embed="rId3">
            <a:alphaModFix/>
          </a:blip>
          <a:srcRect t="1830" b="1830"/>
          <a:stretch/>
        </p:blipFill>
        <p:spPr>
          <a:xfrm>
            <a:off x="429768" y="2227098"/>
            <a:ext cx="785567" cy="606900"/>
          </a:xfrm>
          <a:prstGeom prst="rect">
            <a:avLst/>
          </a:prstGeom>
          <a:noFill/>
          <a:ln>
            <a:noFill/>
          </a:ln>
        </p:spPr>
      </p:pic>
      <p:pic>
        <p:nvPicPr>
          <p:cNvPr id="1057" name="Google Shape;1057;p57"/>
          <p:cNvPicPr preferRelativeResize="0"/>
          <p:nvPr/>
        </p:nvPicPr>
        <p:blipFill rotWithShape="1">
          <a:blip r:embed="rId3">
            <a:alphaModFix/>
          </a:blip>
          <a:srcRect t="1830" b="1830"/>
          <a:stretch/>
        </p:blipFill>
        <p:spPr>
          <a:xfrm>
            <a:off x="429768" y="3082261"/>
            <a:ext cx="785567" cy="60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2</a:t>
            </a:r>
            <a:endParaRPr/>
          </a:p>
        </p:txBody>
      </p:sp>
      <p:sp>
        <p:nvSpPr>
          <p:cNvPr id="1063" name="Google Shape;1063;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
        <p:nvSpPr>
          <p:cNvPr id="1064" name="Google Shape;1064;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9"/>
          <p:cNvSpPr txBox="1">
            <a:spLocks noGrp="1"/>
          </p:cNvSpPr>
          <p:nvPr>
            <p:ph type="title"/>
          </p:nvPr>
        </p:nvSpPr>
        <p:spPr>
          <a:xfrm>
            <a:off x="2544050" y="1399975"/>
            <a:ext cx="5770200" cy="25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dk1"/>
                </a:solidFill>
                <a:latin typeface="Roboto Light"/>
                <a:ea typeface="Roboto Light"/>
                <a:cs typeface="Roboto Light"/>
                <a:sym typeface="Roboto Light"/>
              </a:rPr>
              <a:t>As we enter Project 2, we’re going to focus more on </a:t>
            </a:r>
            <a:r>
              <a:rPr lang="en" sz="2800" b="1" dirty="0">
                <a:solidFill>
                  <a:schemeClr val="dk1"/>
                </a:solidFill>
              </a:rPr>
              <a:t>code quality</a:t>
            </a:r>
            <a:r>
              <a:rPr lang="en" sz="2800" dirty="0">
                <a:solidFill>
                  <a:schemeClr val="dk1"/>
                </a:solidFill>
                <a:latin typeface="Roboto Light"/>
                <a:ea typeface="Roboto Light"/>
                <a:cs typeface="Roboto Light"/>
                <a:sym typeface="Roboto Light"/>
              </a:rPr>
              <a:t>. Today we’ll cover using a JavaScript linter and Travis CI checks to achieve this.</a:t>
            </a:r>
            <a:endParaRPr sz="2800" dirty="0">
              <a:latin typeface="Roboto Light"/>
              <a:ea typeface="Roboto Light"/>
              <a:cs typeface="Roboto Light"/>
              <a:sym typeface="Roboto Light"/>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
        <p:nvSpPr>
          <p:cNvPr id="1072" name="Google Shape;1072;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1544674" y="1578775"/>
            <a:ext cx="5413348" cy="3239025"/>
          </a:xfrm>
          <a:prstGeom prst="rect">
            <a:avLst/>
          </a:prstGeom>
          <a:noFill/>
          <a:ln>
            <a:noFill/>
          </a:ln>
        </p:spPr>
      </p:pic>
      <p:sp>
        <p:nvSpPr>
          <p:cNvPr id="1078" name="Google Shape;1078;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vs. Project 1</a:t>
            </a:r>
            <a:endParaRPr/>
          </a:p>
        </p:txBody>
      </p:sp>
      <p:sp>
        <p:nvSpPr>
          <p:cNvPr id="1079" name="Google Shape;1079;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1080" name="Google Shape;1080;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1" name="Google Shape;1081;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Unlike Project 1, in Project 2 you will be provided with some boilerplate code to jumpstart your applications. This will save some time and ensure that you can dive into building features for your apps.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61"/>
          <p:cNvPicPr preferRelativeResize="0"/>
          <p:nvPr/>
        </p:nvPicPr>
        <p:blipFill>
          <a:blip r:embed="rId3">
            <a:alphaModFix/>
          </a:blip>
          <a:stretch>
            <a:fillRect/>
          </a:stretch>
        </p:blipFill>
        <p:spPr>
          <a:xfrm>
            <a:off x="0" y="0"/>
            <a:ext cx="9143995" cy="5143500"/>
          </a:xfrm>
          <a:prstGeom prst="rect">
            <a:avLst/>
          </a:prstGeom>
          <a:noFill/>
          <a:ln>
            <a:noFill/>
          </a:ln>
        </p:spPr>
      </p:pic>
      <p:sp>
        <p:nvSpPr>
          <p:cNvPr id="1087" name="Google Shape;1087;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Don’t Worry!</a:t>
            </a:r>
            <a:endParaRPr/>
          </a:p>
        </p:txBody>
      </p:sp>
      <p:sp>
        <p:nvSpPr>
          <p:cNvPr id="1088" name="Google Shape;1088;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You’ll have plenty of time to brainstorm project ideas before submitting your proposals for review by the end of class.</a:t>
            </a:r>
            <a:endParaRPr/>
          </a:p>
        </p:txBody>
      </p:sp>
      <p:sp>
        <p:nvSpPr>
          <p:cNvPr id="1089" name="Google Shape;108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1091" name="Google Shape;1091;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dirty="0"/>
              <a:t>Project 2:</a:t>
            </a:r>
            <a:r>
              <a:rPr lang="en" sz="3000" dirty="0">
                <a:latin typeface="Roboto Light"/>
                <a:ea typeface="Roboto Light"/>
                <a:cs typeface="Roboto Light"/>
                <a:sym typeface="Roboto Light"/>
              </a:rPr>
              <a:t> </a:t>
            </a:r>
            <a:endParaRPr sz="3000" dirty="0">
              <a:latin typeface="Roboto Light"/>
              <a:ea typeface="Roboto Light"/>
              <a:cs typeface="Roboto Light"/>
              <a:sym typeface="Roboto Light"/>
            </a:endParaRPr>
          </a:p>
          <a:p>
            <a:pPr marL="0" lvl="0" indent="0" algn="l" rtl="0">
              <a:spcBef>
                <a:spcPts val="0"/>
              </a:spcBef>
              <a:spcAft>
                <a:spcPts val="0"/>
              </a:spcAft>
              <a:buNone/>
            </a:pPr>
            <a:r>
              <a:rPr lang="en" sz="3000" dirty="0">
                <a:latin typeface="Roboto Light"/>
                <a:ea typeface="Roboto Light"/>
                <a:cs typeface="Roboto Light"/>
                <a:sym typeface="Roboto Light"/>
              </a:rPr>
              <a:t>To build a great project!</a:t>
            </a:r>
            <a:endParaRPr sz="3000" dirty="0">
              <a:latin typeface="Roboto Light"/>
              <a:ea typeface="Roboto Light"/>
              <a:cs typeface="Roboto Light"/>
              <a:sym typeface="Roboto Light"/>
            </a:endParaRPr>
          </a:p>
        </p:txBody>
      </p:sp>
      <p:sp>
        <p:nvSpPr>
          <p:cNvPr id="1097" name="Google Shape;1097;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1103" name="Google Shape;1103;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a:t>
            </a:r>
            <a:r>
              <a:rPr lang="en">
                <a:latin typeface="Roboto Light"/>
                <a:ea typeface="Roboto Light"/>
                <a:cs typeface="Roboto Light"/>
                <a:sym typeface="Roboto Light"/>
              </a:rPr>
              <a:t>Coding Requirements</a:t>
            </a:r>
            <a:endParaRPr>
              <a:latin typeface="Roboto Light"/>
              <a:ea typeface="Roboto Light"/>
              <a:cs typeface="Roboto Light"/>
              <a:sym typeface="Roboto Light"/>
            </a:endParaRPr>
          </a:p>
        </p:txBody>
      </p:sp>
      <p:sp>
        <p:nvSpPr>
          <p:cNvPr id="1104" name="Google Shape;1104;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5" name="Google Shape;1105;p63"/>
          <p:cNvSpPr/>
          <p:nvPr/>
        </p:nvSpPr>
        <p:spPr>
          <a:xfrm>
            <a:off x="1003925" y="3415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txBox="1">
            <a:spLocks noGrp="1"/>
          </p:cNvSpPr>
          <p:nvPr>
            <p:ph type="subTitle" idx="1"/>
          </p:nvPr>
        </p:nvSpPr>
        <p:spPr>
          <a:xfrm>
            <a:off x="0" y="3415875"/>
            <a:ext cx="91194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have a directory structure that meets the MVC paradigm</a:t>
            </a:r>
            <a:endParaRPr sz="1600" dirty="0">
              <a:latin typeface="Roboto"/>
              <a:ea typeface="Roboto"/>
              <a:cs typeface="Roboto"/>
              <a:sym typeface="Roboto"/>
            </a:endParaRPr>
          </a:p>
        </p:txBody>
      </p:sp>
      <p:sp>
        <p:nvSpPr>
          <p:cNvPr id="1107" name="Google Shape;1107;p63"/>
          <p:cNvSpPr/>
          <p:nvPr/>
        </p:nvSpPr>
        <p:spPr>
          <a:xfrm>
            <a:off x="1003800" y="38539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3"/>
          <p:cNvSpPr txBox="1">
            <a:spLocks noGrp="1"/>
          </p:cNvSpPr>
          <p:nvPr>
            <p:ph type="subTitle" idx="2"/>
          </p:nvPr>
        </p:nvSpPr>
        <p:spPr>
          <a:xfrm>
            <a:off x="0" y="385405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meet high-quality coding standards (indentation, scoping, naming, etc.)</a:t>
            </a:r>
            <a:endParaRPr sz="1600" dirty="0">
              <a:latin typeface="Roboto"/>
              <a:ea typeface="Roboto"/>
              <a:cs typeface="Roboto"/>
              <a:sym typeface="Roboto"/>
            </a:endParaRPr>
          </a:p>
        </p:txBody>
      </p:sp>
      <p:sp>
        <p:nvSpPr>
          <p:cNvPr id="1109" name="Google Shape;1109;p63"/>
          <p:cNvSpPr/>
          <p:nvPr/>
        </p:nvSpPr>
        <p:spPr>
          <a:xfrm>
            <a:off x="1003875" y="25394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3"/>
          <p:cNvSpPr txBox="1">
            <a:spLocks noGrp="1"/>
          </p:cNvSpPr>
          <p:nvPr>
            <p:ph type="subTitle" idx="3"/>
          </p:nvPr>
        </p:nvSpPr>
        <p:spPr>
          <a:xfrm>
            <a:off x="-150" y="253955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utilize at least one new library, package, or technology that we haven’t discussed</a:t>
            </a:r>
            <a:endParaRPr sz="1600" dirty="0">
              <a:latin typeface="Roboto"/>
              <a:ea typeface="Roboto"/>
              <a:cs typeface="Roboto"/>
              <a:sym typeface="Roboto"/>
            </a:endParaRPr>
          </a:p>
        </p:txBody>
      </p:sp>
      <p:sp>
        <p:nvSpPr>
          <p:cNvPr id="1111" name="Google Shape;1111;p63"/>
          <p:cNvSpPr/>
          <p:nvPr/>
        </p:nvSpPr>
        <p:spPr>
          <a:xfrm>
            <a:off x="1003750" y="29775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txBox="1">
            <a:spLocks noGrp="1"/>
          </p:cNvSpPr>
          <p:nvPr>
            <p:ph type="subTitle" idx="4"/>
          </p:nvPr>
        </p:nvSpPr>
        <p:spPr>
          <a:xfrm>
            <a:off x="0" y="297767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have a polished UX</a:t>
            </a:r>
            <a:endParaRPr sz="1600" dirty="0">
              <a:latin typeface="Roboto"/>
              <a:ea typeface="Roboto"/>
              <a:cs typeface="Roboto"/>
              <a:sym typeface="Roboto"/>
            </a:endParaRPr>
          </a:p>
        </p:txBody>
      </p:sp>
      <p:sp>
        <p:nvSpPr>
          <p:cNvPr id="1113" name="Google Shape;1113;p63"/>
          <p:cNvSpPr/>
          <p:nvPr/>
        </p:nvSpPr>
        <p:spPr>
          <a:xfrm>
            <a:off x="1003900" y="16780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3"/>
          <p:cNvSpPr txBox="1">
            <a:spLocks noGrp="1"/>
          </p:cNvSpPr>
          <p:nvPr>
            <p:ph type="subTitle" idx="5"/>
          </p:nvPr>
        </p:nvSpPr>
        <p:spPr>
          <a:xfrm>
            <a:off x="-125" y="1678175"/>
            <a:ext cx="91194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implement all CRUD operations</a:t>
            </a:r>
            <a:endParaRPr sz="1600" dirty="0">
              <a:latin typeface="Roboto"/>
              <a:ea typeface="Roboto"/>
              <a:cs typeface="Roboto"/>
              <a:sym typeface="Roboto"/>
            </a:endParaRPr>
          </a:p>
        </p:txBody>
      </p:sp>
      <p:sp>
        <p:nvSpPr>
          <p:cNvPr id="1115" name="Google Shape;1115;p63"/>
          <p:cNvSpPr/>
          <p:nvPr/>
        </p:nvSpPr>
        <p:spPr>
          <a:xfrm>
            <a:off x="1003775" y="21161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txBox="1">
            <a:spLocks noGrp="1"/>
          </p:cNvSpPr>
          <p:nvPr>
            <p:ph type="subTitle" idx="6"/>
          </p:nvPr>
        </p:nvSpPr>
        <p:spPr>
          <a:xfrm>
            <a:off x="0" y="21163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be deployed, including connecting to a database (for example, with Heroku and </a:t>
            </a:r>
            <a:r>
              <a:rPr lang="en" sz="1600" dirty="0" err="1">
                <a:latin typeface="Roboto"/>
                <a:ea typeface="Roboto"/>
                <a:cs typeface="Roboto"/>
                <a:sym typeface="Roboto"/>
              </a:rPr>
              <a:t>JawsDB</a:t>
            </a:r>
            <a:r>
              <a:rPr lang="en" sz="1600" dirty="0">
                <a:latin typeface="Roboto"/>
                <a:ea typeface="Roboto"/>
                <a:cs typeface="Roboto"/>
                <a:sym typeface="Roboto"/>
              </a:rPr>
              <a:t>)</a:t>
            </a:r>
            <a:endParaRPr sz="1600" dirty="0">
              <a:latin typeface="Roboto"/>
              <a:ea typeface="Roboto"/>
              <a:cs typeface="Roboto"/>
              <a:sym typeface="Roboto"/>
            </a:endParaRPr>
          </a:p>
        </p:txBody>
      </p:sp>
      <p:sp>
        <p:nvSpPr>
          <p:cNvPr id="1117" name="Google Shape;1117;p63"/>
          <p:cNvSpPr/>
          <p:nvPr/>
        </p:nvSpPr>
        <p:spPr>
          <a:xfrm>
            <a:off x="1003775" y="8016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3"/>
          <p:cNvSpPr txBox="1">
            <a:spLocks noGrp="1"/>
          </p:cNvSpPr>
          <p:nvPr>
            <p:ph type="subTitle" idx="7"/>
          </p:nvPr>
        </p:nvSpPr>
        <p:spPr>
          <a:xfrm>
            <a:off x="0" y="8018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use a Node and Express web server</a:t>
            </a:r>
            <a:endParaRPr sz="1600" dirty="0">
              <a:latin typeface="Roboto"/>
              <a:ea typeface="Roboto"/>
              <a:cs typeface="Roboto"/>
              <a:sym typeface="Roboto"/>
            </a:endParaRPr>
          </a:p>
        </p:txBody>
      </p:sp>
      <p:sp>
        <p:nvSpPr>
          <p:cNvPr id="1119" name="Google Shape;1119;p63"/>
          <p:cNvSpPr/>
          <p:nvPr/>
        </p:nvSpPr>
        <p:spPr>
          <a:xfrm>
            <a:off x="1003775" y="1239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txBox="1">
            <a:spLocks noGrp="1"/>
          </p:cNvSpPr>
          <p:nvPr>
            <p:ph type="subTitle" idx="8"/>
          </p:nvPr>
        </p:nvSpPr>
        <p:spPr>
          <a:xfrm>
            <a:off x="0" y="123992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be backed by a MySQL database with an ORM </a:t>
            </a:r>
            <a:endParaRPr sz="1600" dirty="0">
              <a:latin typeface="Roboto"/>
              <a:ea typeface="Roboto"/>
              <a:cs typeface="Roboto"/>
              <a:sym typeface="Roboto"/>
            </a:endParaRPr>
          </a:p>
        </p:txBody>
      </p:sp>
      <p:pic>
        <p:nvPicPr>
          <p:cNvPr id="1121" name="Google Shape;1121;p63"/>
          <p:cNvPicPr preferRelativeResize="0"/>
          <p:nvPr/>
        </p:nvPicPr>
        <p:blipFill rotWithShape="1">
          <a:blip r:embed="rId3">
            <a:alphaModFix/>
          </a:blip>
          <a:srcRect t="2552" b="2561"/>
          <a:stretch/>
        </p:blipFill>
        <p:spPr>
          <a:xfrm>
            <a:off x="429768" y="804672"/>
            <a:ext cx="475488" cy="361371"/>
          </a:xfrm>
          <a:prstGeom prst="rect">
            <a:avLst/>
          </a:prstGeom>
          <a:noFill/>
          <a:ln>
            <a:noFill/>
          </a:ln>
        </p:spPr>
      </p:pic>
      <p:pic>
        <p:nvPicPr>
          <p:cNvPr id="1122" name="Google Shape;1122;p63"/>
          <p:cNvPicPr preferRelativeResize="0"/>
          <p:nvPr/>
        </p:nvPicPr>
        <p:blipFill rotWithShape="1">
          <a:blip r:embed="rId3">
            <a:alphaModFix/>
          </a:blip>
          <a:srcRect t="2552" b="2561"/>
          <a:stretch/>
        </p:blipFill>
        <p:spPr>
          <a:xfrm>
            <a:off x="429768" y="1252728"/>
            <a:ext cx="475488" cy="361371"/>
          </a:xfrm>
          <a:prstGeom prst="rect">
            <a:avLst/>
          </a:prstGeom>
          <a:noFill/>
          <a:ln>
            <a:noFill/>
          </a:ln>
        </p:spPr>
      </p:pic>
      <p:pic>
        <p:nvPicPr>
          <p:cNvPr id="1123" name="Google Shape;1123;p63"/>
          <p:cNvPicPr preferRelativeResize="0"/>
          <p:nvPr/>
        </p:nvPicPr>
        <p:blipFill rotWithShape="1">
          <a:blip r:embed="rId3">
            <a:alphaModFix/>
          </a:blip>
          <a:srcRect t="2552" b="2561"/>
          <a:stretch/>
        </p:blipFill>
        <p:spPr>
          <a:xfrm>
            <a:off x="429768" y="1672047"/>
            <a:ext cx="475488" cy="361371"/>
          </a:xfrm>
          <a:prstGeom prst="rect">
            <a:avLst/>
          </a:prstGeom>
          <a:noFill/>
          <a:ln>
            <a:noFill/>
          </a:ln>
        </p:spPr>
      </p:pic>
      <p:pic>
        <p:nvPicPr>
          <p:cNvPr id="1124" name="Google Shape;1124;p63"/>
          <p:cNvPicPr preferRelativeResize="0"/>
          <p:nvPr/>
        </p:nvPicPr>
        <p:blipFill rotWithShape="1">
          <a:blip r:embed="rId3">
            <a:alphaModFix/>
          </a:blip>
          <a:srcRect t="2552" b="2561"/>
          <a:stretch/>
        </p:blipFill>
        <p:spPr>
          <a:xfrm>
            <a:off x="429768" y="2120103"/>
            <a:ext cx="475488" cy="361371"/>
          </a:xfrm>
          <a:prstGeom prst="rect">
            <a:avLst/>
          </a:prstGeom>
          <a:noFill/>
          <a:ln>
            <a:noFill/>
          </a:ln>
        </p:spPr>
      </p:pic>
      <p:pic>
        <p:nvPicPr>
          <p:cNvPr id="1125" name="Google Shape;1125;p63"/>
          <p:cNvPicPr preferRelativeResize="0"/>
          <p:nvPr/>
        </p:nvPicPr>
        <p:blipFill rotWithShape="1">
          <a:blip r:embed="rId3">
            <a:alphaModFix/>
          </a:blip>
          <a:srcRect t="2552" b="2561"/>
          <a:stretch/>
        </p:blipFill>
        <p:spPr>
          <a:xfrm>
            <a:off x="429768" y="2542032"/>
            <a:ext cx="475488" cy="361371"/>
          </a:xfrm>
          <a:prstGeom prst="rect">
            <a:avLst/>
          </a:prstGeom>
          <a:noFill/>
          <a:ln>
            <a:noFill/>
          </a:ln>
        </p:spPr>
      </p:pic>
      <p:pic>
        <p:nvPicPr>
          <p:cNvPr id="1126" name="Google Shape;1126;p63"/>
          <p:cNvPicPr preferRelativeResize="0"/>
          <p:nvPr/>
        </p:nvPicPr>
        <p:blipFill rotWithShape="1">
          <a:blip r:embed="rId3">
            <a:alphaModFix/>
          </a:blip>
          <a:srcRect t="2552" b="2561"/>
          <a:stretch/>
        </p:blipFill>
        <p:spPr>
          <a:xfrm>
            <a:off x="429768" y="2980944"/>
            <a:ext cx="475488" cy="361371"/>
          </a:xfrm>
          <a:prstGeom prst="rect">
            <a:avLst/>
          </a:prstGeom>
          <a:noFill/>
          <a:ln>
            <a:noFill/>
          </a:ln>
        </p:spPr>
      </p:pic>
      <p:pic>
        <p:nvPicPr>
          <p:cNvPr id="1127" name="Google Shape;1127;p63"/>
          <p:cNvPicPr preferRelativeResize="0"/>
          <p:nvPr/>
        </p:nvPicPr>
        <p:blipFill rotWithShape="1">
          <a:blip r:embed="rId3">
            <a:alphaModFix/>
          </a:blip>
          <a:srcRect t="2552" b="2561"/>
          <a:stretch/>
        </p:blipFill>
        <p:spPr>
          <a:xfrm>
            <a:off x="429768" y="3419856"/>
            <a:ext cx="475488" cy="361371"/>
          </a:xfrm>
          <a:prstGeom prst="rect">
            <a:avLst/>
          </a:prstGeom>
          <a:noFill/>
          <a:ln>
            <a:noFill/>
          </a:ln>
        </p:spPr>
      </p:pic>
      <p:pic>
        <p:nvPicPr>
          <p:cNvPr id="1128" name="Google Shape;1128;p63"/>
          <p:cNvPicPr preferRelativeResize="0"/>
          <p:nvPr/>
        </p:nvPicPr>
        <p:blipFill rotWithShape="1">
          <a:blip r:embed="rId3">
            <a:alphaModFix/>
          </a:blip>
          <a:srcRect t="2552" b="2561"/>
          <a:stretch/>
        </p:blipFill>
        <p:spPr>
          <a:xfrm>
            <a:off x="429768" y="3857463"/>
            <a:ext cx="475488" cy="36137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757</Words>
  <Application>Microsoft Office PowerPoint</Application>
  <PresentationFormat>On-screen Show (16:9)</PresentationFormat>
  <Paragraphs>102</Paragraphs>
  <Slides>26</Slides>
  <Notes>26</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Roboto Light</vt:lpstr>
      <vt:lpstr>Arial</vt:lpstr>
      <vt:lpstr>Inconsolata</vt:lpstr>
      <vt:lpstr>Roboto Thin</vt:lpstr>
      <vt:lpstr>Roboto</vt:lpstr>
      <vt:lpstr>Roboto Medium</vt:lpstr>
      <vt:lpstr>Amatic SC</vt:lpstr>
      <vt:lpstr>Simple Light</vt:lpstr>
      <vt:lpstr>Lesson 15.1</vt:lpstr>
      <vt:lpstr>Sit with your Groups!</vt:lpstr>
      <vt:lpstr>Class Objectives</vt:lpstr>
      <vt:lpstr>Project 2</vt:lpstr>
      <vt:lpstr>As we enter Project 2, we’re going to focus more on code quality. Today we’ll cover using a JavaScript linter and Travis CI checks to achieve this.</vt:lpstr>
      <vt:lpstr>Project 2 vs. Project 1</vt:lpstr>
      <vt:lpstr>Don’t Worry!</vt:lpstr>
      <vt:lpstr>Project 2:  To build a great project!</vt:lpstr>
      <vt:lpstr>Project 2: Coding Requirements</vt:lpstr>
      <vt:lpstr>Project 2: Not Required, But Nice to Have</vt:lpstr>
      <vt:lpstr>Presentation Requirements</vt:lpstr>
      <vt:lpstr>Metrics</vt:lpstr>
      <vt:lpstr>Metrics</vt:lpstr>
      <vt:lpstr>Group Activity:  Create a Repository Work with your project group to create project repos in GitHub and invite each other as collaborators.</vt:lpstr>
      <vt:lpstr>Linting</vt:lpstr>
      <vt:lpstr>What is a linter?  Why would we use one?</vt:lpstr>
      <vt:lpstr>JavaScript Linter</vt:lpstr>
      <vt:lpstr>PowerPoint Presentation</vt:lpstr>
      <vt:lpstr>There are several libraries available for linting JavaScript code, but ESLint, the one we’ll be working with, is the most popular: eslint.org</vt:lpstr>
      <vt:lpstr>Partner Activity:  No Lint Example In this activity, you will examine a JavaScript file without ESLint and attempt to identify issues with the code. </vt:lpstr>
      <vt:lpstr>Travis CI  (Continuous Integration) </vt:lpstr>
      <vt:lpstr>What Is Travis CI? </vt:lpstr>
      <vt:lpstr>Activity: Travis CI Setup In this activity, you will add Travis CI to your project.  Once complete, brainstorm with your group on project ideas</vt:lpstr>
      <vt:lpstr>PowerPoint Presentation</vt:lpstr>
      <vt:lpstr>Group Challenge:  Project Brainstorming Work with your group to identify ideas, research APIs, and create project designs. You will submit your initial project proposals by the end of class today.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15.1</dc:title>
  <cp:lastModifiedBy>Spencer Shadley</cp:lastModifiedBy>
  <cp:revision>9</cp:revision>
  <dcterms:modified xsi:type="dcterms:W3CDTF">2020-03-02T00:27:54Z</dcterms:modified>
</cp:coreProperties>
</file>